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291" r:id="rId2"/>
    <p:sldId id="257" r:id="rId3"/>
    <p:sldId id="269" r:id="rId4"/>
    <p:sldId id="280" r:id="rId5"/>
    <p:sldId id="259" r:id="rId6"/>
    <p:sldId id="284" r:id="rId7"/>
    <p:sldId id="256" r:id="rId8"/>
    <p:sldId id="283" r:id="rId9"/>
    <p:sldId id="274" r:id="rId10"/>
    <p:sldId id="262" r:id="rId11"/>
    <p:sldId id="261" r:id="rId12"/>
    <p:sldId id="277" r:id="rId13"/>
    <p:sldId id="293" r:id="rId14"/>
    <p:sldId id="270" r:id="rId15"/>
    <p:sldId id="271" r:id="rId16"/>
    <p:sldId id="281" r:id="rId17"/>
    <p:sldId id="266" r:id="rId18"/>
    <p:sldId id="268" r:id="rId19"/>
    <p:sldId id="267" r:id="rId20"/>
    <p:sldId id="264" r:id="rId21"/>
    <p:sldId id="272" r:id="rId22"/>
    <p:sldId id="265" r:id="rId23"/>
    <p:sldId id="276" r:id="rId24"/>
    <p:sldId id="279" r:id="rId25"/>
    <p:sldId id="282" r:id="rId26"/>
    <p:sldId id="278" r:id="rId27"/>
    <p:sldId id="286" r:id="rId28"/>
    <p:sldId id="292" r:id="rId29"/>
    <p:sldId id="275" r:id="rId30"/>
    <p:sldId id="287" r:id="rId31"/>
    <p:sldId id="285" r:id="rId32"/>
    <p:sldId id="260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33359" autoAdjust="0"/>
    <p:restoredTop sz="94434" autoAdjust="0"/>
  </p:normalViewPr>
  <p:slideViewPr>
    <p:cSldViewPr>
      <p:cViewPr varScale="1">
        <p:scale>
          <a:sx n="70" d="100"/>
          <a:sy n="70" d="100"/>
        </p:scale>
        <p:origin x="-90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EEF15-235D-4D3D-8AEA-6AD885397303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AB613-A688-473E-91D8-6C51E9D07B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4619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AB613-A688-473E-91D8-6C51E9D07B7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4802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AB613-A688-473E-91D8-6C51E9D07B7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5736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AB613-A688-473E-91D8-6C51E9D07B7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4812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AB613-A688-473E-91D8-6C51E9D07B7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2051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AB613-A688-473E-91D8-6C51E9D07B7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4941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AB613-A688-473E-91D8-6C51E9D07B7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014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73031-B1EC-4B21-8AE3-C50A36914DCF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A0CB6-B846-4640-ACC3-083A65334C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73031-B1EC-4B21-8AE3-C50A36914DCF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A0CB6-B846-4640-ACC3-083A65334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73031-B1EC-4B21-8AE3-C50A36914DCF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A0CB6-B846-4640-ACC3-083A65334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73031-B1EC-4B21-8AE3-C50A36914DCF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A0CB6-B846-4640-ACC3-083A65334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73031-B1EC-4B21-8AE3-C50A36914DCF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A0CB6-B846-4640-ACC3-083A65334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73031-B1EC-4B21-8AE3-C50A36914DCF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A0CB6-B846-4640-ACC3-083A65334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73031-B1EC-4B21-8AE3-C50A36914DCF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A0CB6-B846-4640-ACC3-083A65334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73031-B1EC-4B21-8AE3-C50A36914DCF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A0CB6-B846-4640-ACC3-083A65334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73031-B1EC-4B21-8AE3-C50A36914DCF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A0CB6-B846-4640-ACC3-083A65334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73031-B1EC-4B21-8AE3-C50A36914DCF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A0CB6-B846-4640-ACC3-083A65334C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73031-B1EC-4B21-8AE3-C50A36914DCF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A0CB6-B846-4640-ACC3-083A65334C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5B73031-B1EC-4B21-8AE3-C50A36914DCF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CAA0CB6-B846-4640-ACC3-083A65334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hyperlink" Target="https://en.wikipedia.org/wiki/Pathiri" TargetMode="External"/><Relationship Id="rId4" Type="http://schemas.openxmlformats.org/officeDocument/2006/relationships/hyperlink" Target="https://en.wikipedia.org/wiki/Tehsi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Uzbekistan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305800" cy="958368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 smtClean="0">
                <a:solidFill>
                  <a:srgbClr val="002060"/>
                </a:solidFill>
              </a:rPr>
              <a:t>BASIC ARABIC  -20U1LA1  -INTRODUCTION</a:t>
            </a:r>
            <a:r>
              <a:rPr lang="en-IN" sz="4400" dirty="0" smtClean="0">
                <a:solidFill>
                  <a:srgbClr val="002060"/>
                </a:solidFill>
              </a:rPr>
              <a:t/>
            </a:r>
            <a:br>
              <a:rPr lang="en-IN" sz="4400" dirty="0" smtClean="0">
                <a:solidFill>
                  <a:srgbClr val="002060"/>
                </a:solidFill>
              </a:rPr>
            </a:br>
            <a:r>
              <a:rPr lang="en-US" sz="4400" dirty="0" smtClean="0">
                <a:solidFill>
                  <a:srgbClr val="002060"/>
                </a:solidFill>
              </a:rPr>
              <a:t/>
            </a:r>
            <a:br>
              <a:rPr lang="en-US" sz="4400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>By </a:t>
            </a:r>
            <a:br>
              <a:rPr lang="en-US" sz="2000" dirty="0" smtClean="0">
                <a:solidFill>
                  <a:srgbClr val="002060"/>
                </a:solidFill>
              </a:rPr>
            </a:br>
            <a:r>
              <a:rPr lang="en-US" sz="2000" dirty="0" err="1" smtClean="0">
                <a:solidFill>
                  <a:srgbClr val="002060"/>
                </a:solidFill>
              </a:rPr>
              <a:t>A.Mohamed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Abuthahir</a:t>
            </a:r>
            <a:r>
              <a:rPr lang="en-US" sz="2000" dirty="0" smtClean="0">
                <a:solidFill>
                  <a:srgbClr val="002060"/>
                </a:solidFill>
              </a:rPr>
              <a:t>,</a:t>
            </a:r>
            <a:br>
              <a:rPr lang="en-US" sz="2000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> Asst. Professor in Arabic, Jamal Mohamed College ,Tiruchy-20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4648201"/>
            <a:ext cx="8305800" cy="1066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بسم الله الرحمن الرحيم مزخرفة للنسخ – البوابة العربي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44" y="0"/>
            <a:ext cx="912575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281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Impact of Arabic </a:t>
            </a:r>
            <a:br>
              <a:rPr lang="en-US" dirty="0" smtClean="0"/>
            </a:br>
            <a:r>
              <a:rPr lang="en-US" dirty="0" smtClean="0"/>
              <a:t>ARABIC WORDS IN ENGLISH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1600201"/>
            <a:ext cx="647700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bg1"/>
                </a:solidFill>
              </a:rPr>
              <a:t>Al gebra 					Orange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bg1"/>
                </a:solidFill>
              </a:rPr>
              <a:t>Al cohol 						Saffron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bg1"/>
                </a:solidFill>
              </a:rPr>
              <a:t>Al chemy 					Admiral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bg1"/>
                </a:solidFill>
              </a:rPr>
              <a:t>Caravan						Sofa 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bg1"/>
                </a:solidFill>
              </a:rPr>
              <a:t>Chemistry 					Syrup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bg1"/>
                </a:solidFill>
              </a:rPr>
              <a:t>Cipher 						Soda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bg1"/>
                </a:solidFill>
              </a:rPr>
              <a:t>Lemon						Tamarind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35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Impact of Arabic</a:t>
            </a:r>
            <a:br>
              <a:rPr lang="en-US" sz="2200" dirty="0" smtClean="0"/>
            </a:br>
            <a:r>
              <a:rPr lang="en-US" sz="3100" dirty="0" smtClean="0"/>
              <a:t>ARABIC </a:t>
            </a:r>
            <a:r>
              <a:rPr lang="en-US" sz="3100" dirty="0"/>
              <a:t>WORDS IN URDU</a:t>
            </a:r>
            <a:br>
              <a:rPr lang="en-US" sz="3100" dirty="0"/>
            </a:br>
            <a:r>
              <a:rPr lang="en-US" sz="3100" dirty="0"/>
              <a:t>80% urdu words similar to Arabic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62937737"/>
              </p:ext>
            </p:extLst>
          </p:nvPr>
        </p:nvGraphicFramePr>
        <p:xfrm>
          <a:off x="1880235" y="2320893"/>
          <a:ext cx="5307267" cy="3400044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011555"/>
                <a:gridCol w="1022350"/>
                <a:gridCol w="939102"/>
                <a:gridCol w="679450"/>
                <a:gridCol w="740410"/>
                <a:gridCol w="914400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ARABIC 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n w="9525" cap="rnd" cmpd="sng" algn="ctr">
                            <a:solidFill>
                              <a:srgbClr val="953735"/>
                            </a:solidFill>
                            <a:prstDash val="solid"/>
                            <a:beve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Urdu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n w="9525" cap="rnd" cmpd="sng" algn="ctr">
                            <a:solidFill>
                              <a:srgbClr val="953735"/>
                            </a:solidFill>
                            <a:prstDash val="solid"/>
                            <a:beve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Meaning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ln w="9525" cap="rnd" cmpd="sng" algn="ctr">
                            <a:solidFill>
                              <a:srgbClr val="953735"/>
                            </a:solidFill>
                            <a:prstDash val="solid"/>
                            <a:bevel/>
                          </a:ln>
                          <a:effectLst/>
                        </a:rPr>
                        <a:t>كتاب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ln w="9525" cap="rnd" cmpd="sng" algn="ctr">
                            <a:solidFill>
                              <a:srgbClr val="953735"/>
                            </a:solidFill>
                            <a:prstDash val="solid"/>
                            <a:bevel/>
                          </a:ln>
                          <a:effectLst/>
                        </a:rPr>
                        <a:t>كتاب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 w="9525" cap="rnd" cmpd="sng" algn="ctr">
                            <a:solidFill>
                              <a:srgbClr val="953735"/>
                            </a:solidFill>
                            <a:prstDash val="solid"/>
                            <a:bevel/>
                          </a:ln>
                          <a:effectLst/>
                        </a:rPr>
                        <a:t>Kitaab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 w="9525" cap="rnd" cmpd="sng" algn="ctr">
                            <a:solidFill>
                              <a:srgbClr val="953735"/>
                            </a:solidFill>
                            <a:prstDash val="solid"/>
                            <a:bevel/>
                          </a:ln>
                          <a:effectLst/>
                        </a:rPr>
                        <a:t>Book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ln w="9525" cap="rnd" cmpd="sng" algn="ctr">
                            <a:solidFill>
                              <a:srgbClr val="953735"/>
                            </a:solidFill>
                            <a:prstDash val="solid"/>
                            <a:bevel/>
                          </a:ln>
                          <a:effectLst/>
                        </a:rPr>
                        <a:t>محبة</a:t>
                      </a:r>
                      <a:endParaRPr lang="en-US" sz="11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ln w="9525" cap="rnd" cmpd="sng" algn="ctr">
                            <a:solidFill>
                              <a:srgbClr val="953735"/>
                            </a:solidFill>
                            <a:prstDash val="solid"/>
                            <a:bevel/>
                          </a:ln>
                          <a:effectLst/>
                        </a:rPr>
                        <a:t>محبت</a:t>
                      </a:r>
                      <a:endParaRPr lang="en-US" sz="105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n w="9525" cap="rnd" cmpd="sng" algn="ctr">
                            <a:solidFill>
                              <a:srgbClr val="953735"/>
                            </a:solidFill>
                            <a:prstDash val="solid"/>
                            <a:bevel/>
                          </a:ln>
                          <a:effectLst/>
                        </a:rPr>
                        <a:t>MUHABBAT </a:t>
                      </a:r>
                      <a:endParaRPr lang="en-US" sz="105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n w="9525" cap="rnd" cmpd="sng" algn="ctr">
                            <a:solidFill>
                              <a:srgbClr val="953735"/>
                            </a:solidFill>
                            <a:prstDash val="solid"/>
                            <a:bevel/>
                          </a:ln>
                          <a:effectLst/>
                        </a:rPr>
                        <a:t>LOVE</a:t>
                      </a:r>
                      <a:endParaRPr lang="en-US" sz="105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ln w="9525" cap="rnd" cmpd="sng" algn="ctr">
                            <a:solidFill>
                              <a:srgbClr val="953735"/>
                            </a:solidFill>
                            <a:prstDash val="solid"/>
                            <a:bevel/>
                          </a:ln>
                          <a:effectLst/>
                        </a:rPr>
                        <a:t>كرسي</a:t>
                      </a:r>
                      <a:endParaRPr lang="en-US" sz="105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ln w="9525" cap="rnd" cmpd="sng" algn="ctr">
                            <a:solidFill>
                              <a:srgbClr val="953735"/>
                            </a:solidFill>
                            <a:prstDash val="solid"/>
                            <a:bevel/>
                          </a:ln>
                          <a:effectLst/>
                        </a:rPr>
                        <a:t>كرسي</a:t>
                      </a:r>
                      <a:endParaRPr lang="en-US" sz="105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n w="9525" cap="rnd" cmpd="sng" algn="ctr">
                            <a:solidFill>
                              <a:srgbClr val="953735"/>
                            </a:solidFill>
                            <a:prstDash val="solid"/>
                            <a:bevel/>
                          </a:ln>
                          <a:effectLst/>
                        </a:rPr>
                        <a:t>KURSI</a:t>
                      </a:r>
                      <a:endParaRPr lang="en-US" sz="105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n w="9525" cap="rnd" cmpd="sng" algn="ctr">
                            <a:solidFill>
                              <a:srgbClr val="953735"/>
                            </a:solidFill>
                            <a:prstDash val="solid"/>
                            <a:bevel/>
                          </a:ln>
                          <a:effectLst/>
                        </a:rPr>
                        <a:t>CHAIR </a:t>
                      </a:r>
                      <a:endParaRPr lang="en-US" sz="105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ln w="9525" cap="rnd" cmpd="sng" algn="ctr">
                            <a:solidFill>
                              <a:srgbClr val="953735"/>
                            </a:solidFill>
                            <a:prstDash val="solid"/>
                            <a:bevel/>
                          </a:ln>
                          <a:effectLst/>
                        </a:rPr>
                        <a:t>حقيقة</a:t>
                      </a:r>
                      <a:endParaRPr lang="en-US" sz="11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ln w="9525" cap="rnd" cmpd="sng" algn="ctr">
                            <a:solidFill>
                              <a:srgbClr val="953735"/>
                            </a:solidFill>
                            <a:prstDash val="solid"/>
                            <a:bevel/>
                          </a:ln>
                          <a:effectLst/>
                        </a:rPr>
                        <a:t>حقیقت</a:t>
                      </a:r>
                      <a:endParaRPr lang="en-US" sz="105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n w="9525" cap="rnd" cmpd="sng" algn="ctr">
                            <a:solidFill>
                              <a:srgbClr val="953735"/>
                            </a:solidFill>
                            <a:prstDash val="solid"/>
                            <a:bevel/>
                          </a:ln>
                          <a:effectLst/>
                        </a:rPr>
                        <a:t>HAQIAT</a:t>
                      </a:r>
                      <a:endParaRPr lang="en-US" sz="105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n w="9525" cap="rnd" cmpd="sng" algn="ctr">
                            <a:solidFill>
                              <a:srgbClr val="953735"/>
                            </a:solidFill>
                            <a:prstDash val="solid"/>
                            <a:bevel/>
                          </a:ln>
                          <a:effectLst/>
                        </a:rPr>
                        <a:t>TRUE</a:t>
                      </a:r>
                      <a:endParaRPr lang="en-US" sz="105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ln w="9525" cap="rnd" cmpd="sng" algn="ctr">
                            <a:solidFill>
                              <a:srgbClr val="953735"/>
                            </a:solidFill>
                            <a:prstDash val="solid"/>
                            <a:bevel/>
                          </a:ln>
                          <a:effectLst/>
                        </a:rPr>
                        <a:t>موز</a:t>
                      </a:r>
                      <a:endParaRPr lang="en-US" sz="105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ln w="9525" cap="rnd" cmpd="sng" algn="ctr">
                            <a:solidFill>
                              <a:srgbClr val="953735"/>
                            </a:solidFill>
                            <a:prstDash val="solid"/>
                            <a:bevel/>
                          </a:ln>
                          <a:effectLst/>
                        </a:rPr>
                        <a:t>موز</a:t>
                      </a:r>
                      <a:endParaRPr lang="en-US" sz="105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n w="9525" cap="rnd" cmpd="sng" algn="ctr">
                            <a:solidFill>
                              <a:srgbClr val="953735"/>
                            </a:solidFill>
                            <a:prstDash val="solid"/>
                            <a:bevel/>
                          </a:ln>
                          <a:effectLst/>
                        </a:rPr>
                        <a:t>MAWZ </a:t>
                      </a:r>
                      <a:endParaRPr lang="en-US" sz="105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n w="9525" cap="rnd" cmpd="sng" algn="ctr">
                            <a:solidFill>
                              <a:srgbClr val="953735"/>
                            </a:solidFill>
                            <a:prstDash val="solid"/>
                            <a:bevel/>
                          </a:ln>
                          <a:effectLst/>
                        </a:rPr>
                        <a:t>BANANA</a:t>
                      </a:r>
                      <a:endParaRPr lang="en-US" sz="105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ln w="9525" cap="rnd" cmpd="sng" algn="ctr">
                            <a:solidFill>
                              <a:srgbClr val="953735"/>
                            </a:solidFill>
                            <a:prstDash val="solid"/>
                            <a:bevel/>
                          </a:ln>
                          <a:effectLst/>
                        </a:rPr>
                        <a:t>سؤال</a:t>
                      </a:r>
                      <a:endParaRPr lang="en-US" sz="11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ln w="9525" cap="rnd" cmpd="sng" algn="ctr">
                            <a:solidFill>
                              <a:srgbClr val="953735"/>
                            </a:solidFill>
                            <a:prstDash val="solid"/>
                            <a:bevel/>
                          </a:ln>
                          <a:effectLst/>
                        </a:rPr>
                        <a:t>سوال</a:t>
                      </a:r>
                      <a:endParaRPr lang="en-US" sz="105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n w="9525" cap="rnd" cmpd="sng" algn="ctr">
                            <a:solidFill>
                              <a:srgbClr val="953735"/>
                            </a:solidFill>
                            <a:prstDash val="solid"/>
                            <a:bevel/>
                          </a:ln>
                          <a:effectLst/>
                        </a:rPr>
                        <a:t>SAWAL </a:t>
                      </a:r>
                      <a:endParaRPr lang="en-US" sz="105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n w="9525" cap="rnd" cmpd="sng" algn="ctr">
                            <a:solidFill>
                              <a:srgbClr val="953735"/>
                            </a:solidFill>
                            <a:prstDash val="solid"/>
                            <a:bevel/>
                          </a:ln>
                          <a:effectLst/>
                        </a:rPr>
                        <a:t>QUESTION</a:t>
                      </a:r>
                      <a:endParaRPr lang="en-US" sz="105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ln w="9525" cap="rnd" cmpd="sng" algn="ctr">
                            <a:solidFill>
                              <a:srgbClr val="953735"/>
                            </a:solidFill>
                            <a:prstDash val="solid"/>
                            <a:bevel/>
                          </a:ln>
                          <a:effectLst/>
                        </a:rPr>
                        <a:t>مالك</a:t>
                      </a:r>
                      <a:endParaRPr lang="en-US" sz="105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ln w="9525" cap="rnd" cmpd="sng" algn="ctr">
                            <a:solidFill>
                              <a:srgbClr val="953735"/>
                            </a:solidFill>
                            <a:prstDash val="solid"/>
                            <a:bevel/>
                          </a:ln>
                          <a:effectLst/>
                        </a:rPr>
                        <a:t>مالک</a:t>
                      </a:r>
                      <a:endParaRPr lang="en-US" sz="105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n w="9525" cap="rnd" cmpd="sng" algn="ctr">
                            <a:solidFill>
                              <a:srgbClr val="953735"/>
                            </a:solidFill>
                            <a:prstDash val="solid"/>
                            <a:bevel/>
                          </a:ln>
                          <a:effectLst/>
                        </a:rPr>
                        <a:t>MALIK</a:t>
                      </a:r>
                      <a:endParaRPr lang="en-US" sz="105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n w="9525" cap="rnd" cmpd="sng" algn="ctr">
                            <a:solidFill>
                              <a:srgbClr val="953735"/>
                            </a:solidFill>
                            <a:prstDash val="solid"/>
                            <a:bevel/>
                          </a:ln>
                          <a:effectLst/>
                        </a:rPr>
                        <a:t> </a:t>
                      </a:r>
                      <a:endParaRPr lang="en-US" sz="105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n w="9525" cap="rnd" cmpd="sng" algn="ctr">
                            <a:solidFill>
                              <a:srgbClr val="953735"/>
                            </a:solidFill>
                            <a:prstDash val="solid"/>
                            <a:bevel/>
                          </a:ln>
                          <a:effectLst/>
                        </a:rPr>
                        <a:t>OWNER</a:t>
                      </a:r>
                      <a:endParaRPr lang="en-US" sz="105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ln w="9525" cap="rnd" cmpd="sng" algn="ctr">
                            <a:solidFill>
                              <a:srgbClr val="953735"/>
                            </a:solidFill>
                            <a:prstDash val="solid"/>
                            <a:bevel/>
                          </a:ln>
                          <a:effectLst/>
                        </a:rPr>
                        <a:t>جواب</a:t>
                      </a:r>
                      <a:endParaRPr lang="en-US" sz="11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 smtClean="0">
                          <a:ln w="9525" cap="rnd" cmpd="sng" algn="ctr">
                            <a:solidFill>
                              <a:srgbClr val="953735"/>
                            </a:solidFill>
                            <a:prstDash val="solid"/>
                            <a:bevel/>
                          </a:ln>
                          <a:effectLst/>
                        </a:rPr>
                        <a:t>جواب</a:t>
                      </a:r>
                      <a:endParaRPr lang="en-US" sz="110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n w="9525" cap="rnd" cmpd="sng" algn="ctr">
                            <a:solidFill>
                              <a:srgbClr val="953735"/>
                            </a:solidFill>
                            <a:prstDash val="solid"/>
                            <a:bevel/>
                          </a:ln>
                          <a:effectLst/>
                        </a:rPr>
                        <a:t>JAWAB 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n w="9525" cap="rnd" cmpd="sng" algn="ctr">
                            <a:solidFill>
                              <a:srgbClr val="953735"/>
                            </a:solidFill>
                            <a:prstDash val="solid"/>
                            <a:bevel/>
                          </a:ln>
                          <a:effectLst/>
                        </a:rPr>
                        <a:t>ANSWER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 smtClean="0">
                          <a:ln w="9525" cap="rnd" cmpd="sng" algn="ctr">
                            <a:solidFill>
                              <a:srgbClr val="953735"/>
                            </a:solidFill>
                            <a:prstDash val="solid"/>
                            <a:bevel/>
                          </a:ln>
                          <a:effectLst/>
                        </a:rPr>
                        <a:t>عمل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 smtClean="0">
                          <a:ln w="9525" cap="rnd" cmpd="sng" algn="ctr">
                            <a:solidFill>
                              <a:srgbClr val="953735"/>
                            </a:solidFill>
                            <a:prstDash val="solid"/>
                            <a:bevel/>
                          </a:ln>
                          <a:effectLst/>
                        </a:rPr>
                        <a:t>عمل</a:t>
                      </a:r>
                      <a:endParaRPr lang="en-US" sz="110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n w="9525" cap="rnd" cmpd="sng" algn="ctr">
                            <a:solidFill>
                              <a:srgbClr val="953735"/>
                            </a:solidFill>
                            <a:prstDash val="solid"/>
                            <a:bevel/>
                          </a:ln>
                          <a:effectLst/>
                        </a:rPr>
                        <a:t>AMAL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 w="9525" cap="rnd" cmpd="sng" algn="ctr">
                            <a:solidFill>
                              <a:srgbClr val="953735"/>
                            </a:solidFill>
                            <a:prstDash val="solid"/>
                            <a:bevel/>
                          </a:ln>
                          <a:effectLst/>
                        </a:rPr>
                        <a:t>WORK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ln w="9525" cap="rnd" cmpd="sng" algn="ctr">
                            <a:solidFill>
                              <a:srgbClr val="953735"/>
                            </a:solidFill>
                            <a:prstDash val="solid"/>
                            <a:bevel/>
                          </a:ln>
                          <a:effectLst/>
                        </a:rPr>
                        <a:t>ضروري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ln w="9525" cap="rnd" cmpd="sng" algn="ctr">
                            <a:solidFill>
                              <a:srgbClr val="953735"/>
                            </a:solidFill>
                            <a:prstDash val="solid"/>
                            <a:bevel/>
                          </a:ln>
                          <a:effectLst/>
                        </a:rPr>
                        <a:t>ضروری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 w="9525" cap="rnd" cmpd="sng" algn="ctr">
                            <a:solidFill>
                              <a:srgbClr val="953735"/>
                            </a:solidFill>
                            <a:prstDash val="solid"/>
                            <a:bevel/>
                          </a:ln>
                          <a:effectLst/>
                        </a:rPr>
                        <a:t>Zaroori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 w="9525" cap="rnd" cmpd="sng" algn="ctr">
                            <a:solidFill>
                              <a:srgbClr val="953735"/>
                            </a:solidFill>
                            <a:prstDash val="solid"/>
                            <a:bevel/>
                          </a:ln>
                          <a:effectLst/>
                        </a:rPr>
                        <a:t>Essential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ln w="9525" cap="rnd" cmpd="sng" algn="ctr">
                            <a:solidFill>
                              <a:srgbClr val="953735"/>
                            </a:solidFill>
                            <a:prstDash val="solid"/>
                            <a:bevel/>
                          </a:ln>
                          <a:effectLst/>
                        </a:rPr>
                        <a:t>كتاب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ln w="9525" cap="rnd" cmpd="sng" algn="ctr">
                            <a:solidFill>
                              <a:srgbClr val="953735"/>
                            </a:solidFill>
                            <a:prstDash val="solid"/>
                            <a:bevel/>
                          </a:ln>
                          <a:effectLst/>
                        </a:rPr>
                        <a:t>كتاب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 w="9525" cap="rnd" cmpd="sng" algn="ctr">
                            <a:solidFill>
                              <a:srgbClr val="953735"/>
                            </a:solidFill>
                            <a:prstDash val="solid"/>
                            <a:bevel/>
                          </a:ln>
                          <a:effectLst/>
                        </a:rPr>
                        <a:t>Kitaab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 w="9525" cap="rnd" cmpd="sng" algn="ctr">
                            <a:solidFill>
                              <a:srgbClr val="953735"/>
                            </a:solidFill>
                            <a:prstDash val="solid"/>
                            <a:bevel/>
                          </a:ln>
                          <a:effectLst/>
                        </a:rPr>
                        <a:t>Book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8798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Impact of Arabic</a:t>
            </a:r>
            <a:br>
              <a:rPr lang="en-US" dirty="0" smtClean="0"/>
            </a:br>
            <a:r>
              <a:rPr lang="en-US" dirty="0" smtClean="0"/>
              <a:t>ARABIC WORDS IN TAMIL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11343906"/>
              </p:ext>
            </p:extLst>
          </p:nvPr>
        </p:nvGraphicFramePr>
        <p:xfrm>
          <a:off x="1219200" y="3021076"/>
          <a:ext cx="6324601" cy="2208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0423"/>
                <a:gridCol w="1091802"/>
                <a:gridCol w="1027578"/>
                <a:gridCol w="1027578"/>
                <a:gridCol w="1109642"/>
                <a:gridCol w="1027578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Arabic word in Tamil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Actual  word in tamil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Arabic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Arabic word in Tamil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Actual  word in tamil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Arabic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a-IN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அசல்</a:t>
                      </a:r>
                      <a:endParaRPr lang="en-US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a-IN" sz="1000" b="1">
                          <a:effectLst/>
                        </a:rPr>
                        <a:t>மூலம்</a:t>
                      </a:r>
                      <a:endParaRPr lang="en-US" sz="10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>
                          <a:effectLst/>
                        </a:rPr>
                        <a:t>أصل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a-IN" sz="1000" b="1" dirty="0">
                          <a:effectLst/>
                        </a:rPr>
                        <a:t>அமுல்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a-IN" sz="1000" b="1" dirty="0">
                          <a:effectLst/>
                        </a:rPr>
                        <a:t>செயல்பாடு  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عمل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a-IN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மாஜி</a:t>
                      </a:r>
                      <a:endParaRPr lang="en-US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a-IN" sz="1000" b="1" dirty="0">
                          <a:effectLst/>
                        </a:rPr>
                        <a:t>முந்தைய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>
                          <a:effectLst/>
                        </a:rPr>
                        <a:t>ماضي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a-IN" sz="1000" b="1" dirty="0">
                          <a:effectLst/>
                        </a:rPr>
                        <a:t>லாயக்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a-IN" sz="1000" b="1">
                          <a:effectLst/>
                        </a:rPr>
                        <a:t>தகுதி</a:t>
                      </a:r>
                      <a:endParaRPr lang="en-US" sz="10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لائق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a-IN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அத்து</a:t>
                      </a:r>
                      <a:endParaRPr lang="en-US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a-IN" sz="1000" b="1" dirty="0">
                          <a:effectLst/>
                        </a:rPr>
                        <a:t>வரம்பு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>
                          <a:effectLst/>
                        </a:rPr>
                        <a:t>حد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a-IN" sz="1000" b="1" dirty="0">
                          <a:effectLst/>
                        </a:rPr>
                        <a:t>ஆஜர்  </a:t>
                      </a:r>
                      <a:endParaRPr lang="en-US" sz="1000" b="1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 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a-IN" sz="1000" b="1" dirty="0">
                          <a:effectLst/>
                        </a:rPr>
                        <a:t>வருகை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حاضر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a-IN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முகாம்</a:t>
                      </a:r>
                      <a:endParaRPr lang="en-US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a-IN" sz="1000" b="1" dirty="0">
                          <a:effectLst/>
                        </a:rPr>
                        <a:t>தங்குமிடம்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>
                          <a:effectLst/>
                        </a:rPr>
                        <a:t>مقام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a-IN" sz="1000" b="1" dirty="0">
                          <a:effectLst/>
                        </a:rPr>
                        <a:t>தகராறு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a-IN" sz="1000" b="1" dirty="0">
                          <a:effectLst/>
                        </a:rPr>
                        <a:t>வம்பு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تكرار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8355" algn="l"/>
                        </a:tabLst>
                      </a:pPr>
                      <a:r>
                        <a:rPr lang="ta-IN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பாக்கி	 </a:t>
                      </a:r>
                      <a:endParaRPr lang="en-US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a-IN" sz="1000" b="1" dirty="0">
                          <a:effectLst/>
                        </a:rPr>
                        <a:t>நிலுவை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>
                          <a:effectLst/>
                        </a:rPr>
                        <a:t>باقي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a-IN" sz="1000" b="1" dirty="0">
                          <a:effectLst/>
                        </a:rPr>
                        <a:t>மகசூல்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a-IN" sz="1000" b="1" dirty="0">
                          <a:effectLst/>
                        </a:rPr>
                        <a:t>அறுவடை</a:t>
                      </a:r>
                      <a:endParaRPr lang="en-US" sz="1000" b="1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 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محصول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1561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ARABIC LOAN WORDS IN MALAYALAM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            </a:t>
            </a:r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19014194"/>
              </p:ext>
            </p:extLst>
          </p:nvPr>
        </p:nvGraphicFramePr>
        <p:xfrm>
          <a:off x="609600" y="1981201"/>
          <a:ext cx="8077200" cy="44958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76360"/>
                <a:gridCol w="1348541"/>
                <a:gridCol w="2079001"/>
                <a:gridCol w="1573298"/>
              </a:tblGrid>
              <a:tr h="62371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Arabic word in Malayalam</a:t>
                      </a:r>
                      <a:endParaRPr lang="en-IN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Malayalam Romanization</a:t>
                      </a:r>
                      <a:endParaRPr lang="en-IN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Meaning</a:t>
                      </a:r>
                      <a:endParaRPr lang="en-IN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Original Form</a:t>
                      </a:r>
                      <a:endParaRPr lang="en-IN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6582">
                <a:tc>
                  <a:txBody>
                    <a:bodyPr/>
                    <a:lstStyle/>
                    <a:p>
                      <a:pPr algn="l" fontAlgn="ctr"/>
                      <a:r>
                        <a:rPr lang="ml-IN" sz="1400" u="none" strike="noStrike" dirty="0">
                          <a:effectLst/>
                        </a:rPr>
                        <a:t>ഉപ്പ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u="none" strike="noStrike" dirty="0" err="1">
                          <a:effectLst/>
                        </a:rPr>
                        <a:t>uppa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u="none" strike="noStrike" dirty="0">
                          <a:effectLst/>
                        </a:rPr>
                        <a:t>father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SA" sz="1400" u="none" strike="noStrike">
                          <a:effectLst/>
                        </a:rPr>
                        <a:t>أب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6582">
                <a:tc>
                  <a:txBody>
                    <a:bodyPr/>
                    <a:lstStyle/>
                    <a:p>
                      <a:pPr algn="l" fontAlgn="ctr"/>
                      <a:r>
                        <a:rPr lang="ml-IN" sz="1400" u="none" strike="noStrike">
                          <a:effectLst/>
                        </a:rPr>
                        <a:t>ഉമ്മ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u="none" strike="noStrike" dirty="0" err="1">
                          <a:effectLst/>
                        </a:rPr>
                        <a:t>umma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u="none" strike="noStrike" dirty="0">
                          <a:effectLst/>
                        </a:rPr>
                        <a:t>mother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SA" sz="1400" u="none" strike="noStrike">
                          <a:effectLst/>
                        </a:rPr>
                        <a:t>أم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6582">
                <a:tc>
                  <a:txBody>
                    <a:bodyPr/>
                    <a:lstStyle/>
                    <a:p>
                      <a:pPr algn="l" fontAlgn="ctr"/>
                      <a:r>
                        <a:rPr lang="ml-IN" sz="1400" u="none" strike="noStrike">
                          <a:effectLst/>
                        </a:rPr>
                        <a:t>കത്ത്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u="none" strike="noStrike">
                          <a:effectLst/>
                        </a:rPr>
                        <a:t>kattŭ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u="none" strike="noStrike" dirty="0">
                          <a:effectLst/>
                        </a:rPr>
                        <a:t>letter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SA" sz="1400" u="none" strike="noStrike" dirty="0">
                          <a:effectLst/>
                        </a:rPr>
                        <a:t>خط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0530">
                <a:tc>
                  <a:txBody>
                    <a:bodyPr/>
                    <a:lstStyle/>
                    <a:p>
                      <a:pPr algn="l" fontAlgn="ctr"/>
                      <a:r>
                        <a:rPr lang="ml-IN" sz="1400" u="none" strike="noStrike">
                          <a:effectLst/>
                        </a:rPr>
                        <a:t>താലുക്ക്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u="none" strike="noStrike">
                          <a:effectLst/>
                        </a:rPr>
                        <a:t>tālukkŭ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u="none" strike="noStrike" dirty="0">
                          <a:effectLst/>
                          <a:hlinkClick r:id="rId4" tooltip="Tehsil"/>
                        </a:rPr>
                        <a:t>administrative division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SA" sz="1400" u="none" strike="noStrike" dirty="0">
                          <a:effectLst/>
                        </a:rPr>
                        <a:t>تعلق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6582">
                <a:tc>
                  <a:txBody>
                    <a:bodyPr/>
                    <a:lstStyle/>
                    <a:p>
                      <a:pPr algn="l" fontAlgn="ctr"/>
                      <a:r>
                        <a:rPr lang="ml-IN" sz="1400" u="none" strike="noStrike">
                          <a:effectLst/>
                        </a:rPr>
                        <a:t>പക്കീര്‍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u="none" strike="noStrike">
                          <a:effectLst/>
                        </a:rPr>
                        <a:t>pakkīr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u="none" strike="noStrike" dirty="0">
                          <a:effectLst/>
                        </a:rPr>
                        <a:t>fakir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SA" sz="1400" u="none" strike="noStrike" dirty="0">
                          <a:effectLst/>
                        </a:rPr>
                        <a:t>فقير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6582">
                <a:tc>
                  <a:txBody>
                    <a:bodyPr/>
                    <a:lstStyle/>
                    <a:p>
                      <a:pPr algn="l" fontAlgn="ctr"/>
                      <a:r>
                        <a:rPr lang="ml-IN" sz="1400" u="none" strike="noStrike">
                          <a:effectLst/>
                        </a:rPr>
                        <a:t>പക്കീര്‍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u="none" strike="noStrike">
                          <a:effectLst/>
                        </a:rPr>
                        <a:t>pakkīr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u="none" strike="noStrike" dirty="0">
                          <a:effectLst/>
                        </a:rPr>
                        <a:t>fakir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SA" sz="1400" u="none" strike="noStrike" dirty="0">
                          <a:effectLst/>
                        </a:rPr>
                        <a:t>فقير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4610">
                <a:tc>
                  <a:txBody>
                    <a:bodyPr/>
                    <a:lstStyle/>
                    <a:p>
                      <a:pPr algn="l" fontAlgn="ctr"/>
                      <a:r>
                        <a:rPr lang="ml-IN" sz="1400" u="none" strike="noStrike">
                          <a:effectLst/>
                        </a:rPr>
                        <a:t>പത്തിരി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u="none" strike="noStrike">
                          <a:effectLst/>
                        </a:rPr>
                        <a:t>pattiri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u="sng" strike="noStrike" dirty="0" err="1">
                          <a:effectLst/>
                          <a:hlinkClick r:id="rId5" tooltip="Pathiri"/>
                        </a:rPr>
                        <a:t>Pathiri</a:t>
                      </a:r>
                      <a:endParaRPr lang="en-IN" sz="14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SA" sz="1400" u="none" strike="noStrike" dirty="0">
                          <a:effectLst/>
                        </a:rPr>
                        <a:t>فطيرة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0871">
                <a:tc>
                  <a:txBody>
                    <a:bodyPr/>
                    <a:lstStyle/>
                    <a:p>
                      <a:pPr algn="l" fontAlgn="ctr"/>
                      <a:r>
                        <a:rPr lang="ml-IN" sz="1400" u="none" strike="noStrike">
                          <a:effectLst/>
                        </a:rPr>
                        <a:t>രൊക്കം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u="none" strike="noStrike">
                          <a:effectLst/>
                        </a:rPr>
                        <a:t>rokkaṁ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u="none" strike="noStrike" dirty="0">
                          <a:effectLst/>
                        </a:rPr>
                        <a:t>ready cash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SA" sz="1400" u="none" strike="noStrike">
                          <a:effectLst/>
                        </a:rPr>
                        <a:t>رقم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6582">
                <a:tc>
                  <a:txBody>
                    <a:bodyPr/>
                    <a:lstStyle/>
                    <a:p>
                      <a:pPr algn="l" fontAlgn="ctr"/>
                      <a:r>
                        <a:rPr lang="ml-IN" sz="1400" u="none" strike="noStrike">
                          <a:effectLst/>
                        </a:rPr>
                        <a:t>റദ്ദ്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u="none" strike="noStrike">
                          <a:effectLst/>
                        </a:rPr>
                        <a:t>ṟaddŭ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u="none" strike="noStrike" dirty="0">
                          <a:effectLst/>
                        </a:rPr>
                        <a:t>cancel, deactivate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SA" sz="1400" u="none" strike="noStrike" dirty="0">
                          <a:effectLst/>
                        </a:rPr>
                        <a:t>رد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6582">
                <a:tc>
                  <a:txBody>
                    <a:bodyPr/>
                    <a:lstStyle/>
                    <a:p>
                      <a:pPr algn="l" fontAlgn="ctr"/>
                      <a:r>
                        <a:rPr lang="ml-IN" sz="1400" u="none" strike="noStrike">
                          <a:effectLst/>
                        </a:rPr>
                        <a:t>വക്കാലത്ത്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u="none" strike="noStrike">
                          <a:effectLst/>
                        </a:rPr>
                        <a:t>vakkālattŭ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u="none" strike="noStrike" dirty="0">
                          <a:effectLst/>
                        </a:rPr>
                        <a:t>power of attorney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SA" sz="1400" u="none" strike="noStrike" dirty="0">
                          <a:effectLst/>
                        </a:rPr>
                        <a:t>وكالة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36992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200" dirty="0"/>
              <a:t>Impact of Arabic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dirty="0" smtClean="0"/>
              <a:t>HINDI WORDS FROM ARABIC</a:t>
            </a:r>
            <a:br>
              <a:rPr lang="en-US" dirty="0" smtClean="0"/>
            </a:br>
            <a:r>
              <a:rPr lang="en-US" sz="2700" b="1" dirty="0"/>
              <a:t>Roughly 25% of Arabic loanwords are </a:t>
            </a:r>
            <a:r>
              <a:rPr lang="en-US" sz="2700" b="1" dirty="0" smtClean="0"/>
              <a:t>in </a:t>
            </a:r>
            <a:r>
              <a:rPr lang="en-US" sz="2700" b="1" dirty="0"/>
              <a:t>spoken Hindi</a:t>
            </a:r>
            <a:endParaRPr lang="en-US" sz="27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18820887"/>
              </p:ext>
            </p:extLst>
          </p:nvPr>
        </p:nvGraphicFramePr>
        <p:xfrm>
          <a:off x="1348105" y="2262981"/>
          <a:ext cx="6447790" cy="3657600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2790190"/>
                <a:gridCol w="3657600"/>
              </a:tblGrid>
              <a:tr h="536575">
                <a:tc gridSpan="2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 ARABIC</a:t>
                      </a:r>
                      <a:r>
                        <a:rPr lang="en-US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WORDS  IN HINDI WITH ENGLSIH MEANING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Qalam‘  </a:t>
                      </a:r>
                      <a:r>
                        <a:rPr lang="en-US" sz="1400" kern="1200" dirty="0">
                          <a:effectLst/>
                        </a:rPr>
                        <a:t>(</a:t>
                      </a:r>
                      <a:r>
                        <a:rPr lang="hi-IN" sz="1400" kern="1200" dirty="0">
                          <a:effectLst/>
                        </a:rPr>
                        <a:t>क़लम </a:t>
                      </a:r>
                      <a:r>
                        <a:rPr lang="ar-SA" sz="1400" kern="1200" dirty="0">
                          <a:effectLst/>
                        </a:rPr>
                        <a:t>قلم</a:t>
                      </a:r>
                      <a:r>
                        <a:rPr lang="hi-IN" sz="1400" kern="1200" dirty="0" smtClean="0">
                          <a:effectLst/>
                        </a:rPr>
                        <a:t>)</a:t>
                      </a:r>
                      <a:r>
                        <a:rPr lang="en-US" sz="1400" kern="1200" dirty="0" smtClean="0">
                          <a:effectLst/>
                        </a:rPr>
                        <a:t>     </a:t>
                      </a:r>
                      <a:r>
                        <a:rPr lang="hi-IN" sz="1400" kern="1200" dirty="0" smtClean="0">
                          <a:effectLst/>
                        </a:rPr>
                        <a:t>-</a:t>
                      </a:r>
                      <a:r>
                        <a:rPr lang="en-US" sz="1400" kern="1200" dirty="0">
                          <a:effectLst/>
                        </a:rPr>
                        <a:t>pen</a:t>
                      </a:r>
                    </a:p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 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kern="1200" dirty="0">
                          <a:effectLst/>
                        </a:rPr>
                        <a:t>'Khabar' (</a:t>
                      </a:r>
                      <a:r>
                        <a:rPr lang="hi-IN" sz="1400" b="1" kern="1200" dirty="0">
                          <a:effectLst/>
                        </a:rPr>
                        <a:t>ख़बर </a:t>
                      </a:r>
                      <a:r>
                        <a:rPr lang="ar-SA" sz="1400" b="1" kern="1200" dirty="0">
                          <a:effectLst/>
                        </a:rPr>
                        <a:t>خبر</a:t>
                      </a:r>
                      <a:r>
                        <a:rPr lang="hi-IN" sz="1400" b="1" kern="1200" dirty="0">
                          <a:effectLst/>
                        </a:rPr>
                        <a:t>)-</a:t>
                      </a:r>
                      <a:r>
                        <a:rPr lang="en-US" sz="1400" b="1" kern="1200" dirty="0">
                          <a:effectLst/>
                        </a:rPr>
                        <a:t>news,</a:t>
                      </a:r>
                    </a:p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kern="1200" dirty="0">
                          <a:effectLst/>
                        </a:rPr>
                        <a:t> 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'Kitāb' </a:t>
                      </a:r>
                      <a:r>
                        <a:rPr lang="en-US" sz="1400" kern="1200" dirty="0" smtClean="0">
                          <a:effectLst/>
                        </a:rPr>
                        <a:t>    (</a:t>
                      </a:r>
                      <a:r>
                        <a:rPr lang="hi-IN" sz="1400" kern="1200" dirty="0">
                          <a:effectLst/>
                        </a:rPr>
                        <a:t>किताब </a:t>
                      </a:r>
                      <a:r>
                        <a:rPr lang="ar-SA" sz="1400" kern="1200" dirty="0">
                          <a:effectLst/>
                        </a:rPr>
                        <a:t>کتاب</a:t>
                      </a:r>
                      <a:r>
                        <a:rPr lang="hi-IN" sz="1400" kern="1200" dirty="0">
                          <a:effectLst/>
                        </a:rPr>
                        <a:t>)-</a:t>
                      </a:r>
                      <a:r>
                        <a:rPr lang="en-US" sz="1400" kern="1200" dirty="0">
                          <a:effectLst/>
                        </a:rPr>
                        <a:t>book,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 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kern="1200" dirty="0">
                          <a:effectLst/>
                        </a:rPr>
                        <a:t>'Ajīb' (</a:t>
                      </a:r>
                      <a:r>
                        <a:rPr lang="hi-IN" sz="1400" b="1" kern="1200" dirty="0">
                          <a:effectLst/>
                        </a:rPr>
                        <a:t>अजीब </a:t>
                      </a:r>
                      <a:r>
                        <a:rPr lang="ar-SA" sz="1400" b="1" kern="1200" dirty="0">
                          <a:effectLst/>
                        </a:rPr>
                        <a:t>عجیب</a:t>
                      </a:r>
                      <a:r>
                        <a:rPr lang="hi-IN" sz="1400" b="1" kern="1200" dirty="0">
                          <a:effectLst/>
                        </a:rPr>
                        <a:t>)-</a:t>
                      </a:r>
                      <a:r>
                        <a:rPr lang="en-US" sz="1400" b="1" kern="1200" dirty="0">
                          <a:effectLst/>
                        </a:rPr>
                        <a:t>unusual,</a:t>
                      </a:r>
                    </a:p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kern="1200" dirty="0">
                          <a:effectLst/>
                        </a:rPr>
                        <a:t> 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'Qarīb' (</a:t>
                      </a:r>
                      <a:r>
                        <a:rPr lang="hi-IN" sz="1600" kern="1200" dirty="0">
                          <a:effectLst/>
                        </a:rPr>
                        <a:t>क़रीब </a:t>
                      </a:r>
                      <a:r>
                        <a:rPr lang="ar-SA" sz="1600" kern="1200" dirty="0">
                          <a:effectLst/>
                        </a:rPr>
                        <a:t>قریب</a:t>
                      </a:r>
                      <a:r>
                        <a:rPr lang="hi-IN" sz="1600" kern="1200" dirty="0" smtClean="0">
                          <a:effectLst/>
                        </a:rPr>
                        <a:t>)</a:t>
                      </a:r>
                      <a:r>
                        <a:rPr lang="en-US" sz="1600" kern="1200" dirty="0" smtClean="0">
                          <a:effectLst/>
                        </a:rPr>
                        <a:t> </a:t>
                      </a:r>
                      <a:r>
                        <a:rPr lang="hi-IN" sz="1600" kern="1200" dirty="0" smtClean="0">
                          <a:effectLst/>
                        </a:rPr>
                        <a:t>-</a:t>
                      </a:r>
                      <a:r>
                        <a:rPr lang="en-US" sz="1600" kern="1200" dirty="0">
                          <a:effectLst/>
                        </a:rPr>
                        <a:t>near, '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 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b="1" kern="1200" dirty="0">
                          <a:effectLst/>
                        </a:rPr>
                        <a:t>'Qānūn' (</a:t>
                      </a:r>
                      <a:r>
                        <a:rPr lang="hi-IN" sz="1600" b="1" kern="1200" dirty="0">
                          <a:effectLst/>
                        </a:rPr>
                        <a:t>क़ानून </a:t>
                      </a:r>
                      <a:r>
                        <a:rPr lang="ar-SA" sz="1600" b="1" kern="1200" dirty="0">
                          <a:effectLst/>
                        </a:rPr>
                        <a:t>قانون</a:t>
                      </a:r>
                      <a:r>
                        <a:rPr lang="hi-IN" sz="1600" b="1" kern="1200" dirty="0">
                          <a:effectLst/>
                        </a:rPr>
                        <a:t>)-</a:t>
                      </a:r>
                      <a:r>
                        <a:rPr lang="en-US" sz="1600" b="1" kern="1200" dirty="0">
                          <a:effectLst/>
                        </a:rPr>
                        <a:t>law,</a:t>
                      </a:r>
                    </a:p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b="1" kern="1200" dirty="0">
                          <a:effectLst/>
                        </a:rPr>
                        <a:t> 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'Gharīb' (</a:t>
                      </a:r>
                      <a:r>
                        <a:rPr lang="hi-IN" sz="1600" kern="1200" dirty="0">
                          <a:effectLst/>
                        </a:rPr>
                        <a:t>ग़रीब </a:t>
                      </a:r>
                      <a:r>
                        <a:rPr lang="ar-SA" sz="1600" kern="1200" dirty="0">
                          <a:effectLst/>
                        </a:rPr>
                        <a:t>غریب</a:t>
                      </a:r>
                      <a:r>
                        <a:rPr lang="hi-IN" sz="1600" kern="1200" dirty="0">
                          <a:effectLst/>
                        </a:rPr>
                        <a:t>)-</a:t>
                      </a:r>
                      <a:r>
                        <a:rPr lang="en-US" sz="1600" kern="1200" dirty="0">
                          <a:effectLst/>
                        </a:rPr>
                        <a:t>poor,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effectLst/>
                        </a:rPr>
                        <a:t> 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'Waqt' (</a:t>
                      </a:r>
                      <a:r>
                        <a:rPr lang="hi-IN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वक़्त </a:t>
                      </a:r>
                      <a:r>
                        <a:rPr lang="ar-SA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وقت</a:t>
                      </a:r>
                      <a:r>
                        <a:rPr lang="hi-IN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)-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b="1" kern="1200" dirty="0">
                          <a:effectLst/>
                        </a:rPr>
                        <a:t>'Sharbat' (</a:t>
                      </a:r>
                      <a:r>
                        <a:rPr lang="hi-IN" sz="1600" b="1" kern="1200" dirty="0">
                          <a:effectLst/>
                        </a:rPr>
                        <a:t>शर्बत </a:t>
                      </a:r>
                      <a:r>
                        <a:rPr lang="ar-SA" sz="1600" b="1" kern="1200" dirty="0">
                          <a:effectLst/>
                        </a:rPr>
                        <a:t>شربت</a:t>
                      </a:r>
                      <a:r>
                        <a:rPr lang="hi-IN" sz="1600" b="1" kern="1200" dirty="0">
                          <a:effectLst/>
                        </a:rPr>
                        <a:t>)-</a:t>
                      </a:r>
                      <a:r>
                        <a:rPr lang="en-US" sz="1600" b="1" kern="1200" dirty="0" smtClean="0">
                          <a:effectLst/>
                        </a:rPr>
                        <a:t>drink/beverage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Duniyā (</a:t>
                      </a:r>
                      <a:r>
                        <a:rPr lang="hi-IN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दुनिया </a:t>
                      </a:r>
                      <a:r>
                        <a:rPr lang="ar-SA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دنیا</a:t>
                      </a:r>
                      <a:r>
                        <a:rPr lang="hi-IN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)-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world</a:t>
                      </a:r>
                    </a:p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7391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86325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Impact of Arabic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ARWI LANGUAGE</a:t>
            </a:r>
            <a:br>
              <a:rPr lang="en-US" dirty="0" smtClean="0"/>
            </a:br>
            <a:r>
              <a:rPr lang="en-US" sz="2400" dirty="0" smtClean="0"/>
              <a:t>(TAMIL IN ARABIC SCRIPT MIXED WITH FEW ARABIC WORDS)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799" y="2362200"/>
            <a:ext cx="6678769" cy="3505199"/>
          </a:xfrm>
        </p:spPr>
      </p:pic>
    </p:spTree>
    <p:extLst>
      <p:ext uri="{BB962C8B-B14F-4D97-AF65-F5344CB8AC3E}">
        <p14:creationId xmlns:p14="http://schemas.microsoft.com/office/powerpoint/2010/main" xmlns="" val="287243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Impact of Arabic</a:t>
            </a:r>
            <a:br>
              <a:rPr lang="en-US" dirty="0" smtClean="0"/>
            </a:br>
            <a:r>
              <a:rPr lang="en-US" dirty="0" smtClean="0"/>
              <a:t>ARABIC SCRIPT FOR VARIOUS  LANGUAGES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90166117"/>
              </p:ext>
            </p:extLst>
          </p:nvPr>
        </p:nvGraphicFramePr>
        <p:xfrm>
          <a:off x="577850" y="2185829"/>
          <a:ext cx="7988299" cy="3354705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609116"/>
                <a:gridCol w="824844"/>
                <a:gridCol w="1129402"/>
                <a:gridCol w="1218232"/>
                <a:gridCol w="218901"/>
                <a:gridCol w="824844"/>
                <a:gridCol w="1018365"/>
                <a:gridCol w="1535479"/>
                <a:gridCol w="609116"/>
              </a:tblGrid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`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sng" strike="noStrike" dirty="0">
                          <a:solidFill>
                            <a:srgbClr val="FF0000"/>
                          </a:solidFill>
                          <a:effectLst/>
                        </a:rPr>
                        <a:t>language</a:t>
                      </a:r>
                      <a:endParaRPr lang="en-US" sz="1600" b="0" i="0" u="sng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sng" strike="noStrike" dirty="0">
                          <a:solidFill>
                            <a:srgbClr val="FF0000"/>
                          </a:solidFill>
                          <a:effectLst/>
                        </a:rPr>
                        <a:t>Arabic Script</a:t>
                      </a:r>
                      <a:endParaRPr lang="en-US" sz="1600" b="0" i="0" u="sng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sng" strike="noStrike" dirty="0">
                          <a:solidFill>
                            <a:srgbClr val="FF0000"/>
                          </a:solidFill>
                          <a:effectLst/>
                        </a:rPr>
                        <a:t>Country</a:t>
                      </a:r>
                      <a:endParaRPr lang="en-US" sz="1600" b="0" i="0" u="sng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sng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1600" b="0" i="0" u="sng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sng" strike="noStrike" dirty="0">
                          <a:solidFill>
                            <a:srgbClr val="FF0000"/>
                          </a:solidFill>
                          <a:effectLst/>
                        </a:rPr>
                        <a:t>language</a:t>
                      </a:r>
                      <a:endParaRPr lang="en-US" sz="1600" b="0" i="0" u="sng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sng" strike="noStrike" dirty="0">
                          <a:solidFill>
                            <a:srgbClr val="FF0000"/>
                          </a:solidFill>
                          <a:effectLst/>
                        </a:rPr>
                        <a:t>Arabic Script</a:t>
                      </a:r>
                      <a:endParaRPr lang="en-US" sz="1600" b="0" i="0" u="sng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sng" strike="noStrike" dirty="0">
                          <a:solidFill>
                            <a:srgbClr val="FF0000"/>
                          </a:solidFill>
                          <a:effectLst/>
                        </a:rPr>
                        <a:t>Country</a:t>
                      </a:r>
                      <a:endParaRPr lang="en-US" sz="1600" b="0" i="0" u="sng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Kyrgyz </a:t>
                      </a:r>
                      <a:endParaRPr lang="en-US" sz="1600" b="0" i="0" u="none" strike="noStrike">
                        <a:solidFill>
                          <a:srgbClr val="20212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SA" sz="1600" u="none" strike="noStrike" dirty="0">
                          <a:effectLst/>
                        </a:rPr>
                        <a:t>قىرعىز </a:t>
                      </a:r>
                      <a:endParaRPr lang="ar-SA" sz="1600" b="0" i="0" u="none" strike="noStrike" dirty="0">
                        <a:solidFill>
                          <a:srgbClr val="20212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Kyrgyzstan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Balochi</a:t>
                      </a:r>
                      <a:endParaRPr lang="en-US" sz="1600" b="0" i="0" u="none" strike="noStrike">
                        <a:solidFill>
                          <a:srgbClr val="20212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SA" sz="1600" u="none" strike="noStrike">
                          <a:effectLst/>
                        </a:rPr>
                        <a:t>بلۏچی</a:t>
                      </a:r>
                      <a:endParaRPr lang="ar-SA" sz="1600" b="0" i="0" u="none" strike="noStrike">
                        <a:solidFill>
                          <a:srgbClr val="20212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Afganisthan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Kurdish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SA" sz="1600" u="none" strike="noStrike">
                          <a:effectLst/>
                        </a:rPr>
                        <a:t>کوردی‎</a:t>
                      </a:r>
                      <a:endParaRPr lang="ar-S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Iraq &amp; Turkey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Urdu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SA" sz="1600" u="none" strike="noStrike">
                          <a:effectLst/>
                        </a:rPr>
                        <a:t>اُردُو</a:t>
                      </a:r>
                      <a:endParaRPr lang="ar-S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India &amp; Pakisthan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Uzbek</a:t>
                      </a:r>
                      <a:endParaRPr lang="en-US" sz="1600" b="0" i="0" u="none" strike="noStrike">
                        <a:solidFill>
                          <a:srgbClr val="20212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SA" sz="1600" u="none" strike="noStrike">
                          <a:effectLst/>
                        </a:rPr>
                        <a:t>اۉزبېک</a:t>
                      </a:r>
                      <a:endParaRPr lang="ar-SA" sz="1600" b="0" i="0" u="none" strike="noStrike">
                        <a:solidFill>
                          <a:srgbClr val="20212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baseline="0" dirty="0" smtClean="0">
                          <a:effectLst/>
                          <a:hlinkClick r:id="rId2" tooltip="Uzbekistan"/>
                        </a:rPr>
                        <a:t> 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Uzbekisthan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Pashto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ps-AF" sz="1600" u="none" strike="noStrike">
                          <a:effectLst/>
                        </a:rPr>
                        <a:t>پښتو</a:t>
                      </a:r>
                      <a:endParaRPr lang="ps-AF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Afganisthan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Persian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SA" sz="1600" u="none" strike="noStrike">
                          <a:effectLst/>
                        </a:rPr>
                        <a:t>فارسی</a:t>
                      </a:r>
                      <a:endParaRPr lang="ar-SA" sz="1600" b="0" i="0" u="none" strike="noStrike">
                        <a:solidFill>
                          <a:srgbClr val="20212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Iran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Uyghur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SA" sz="1600" u="none" strike="noStrike">
                          <a:effectLst/>
                        </a:rPr>
                        <a:t>ئۇيغۇر </a:t>
                      </a:r>
                      <a:endParaRPr lang="ar-S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Xinjiang(China)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Turkmen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SA" sz="1600" u="none" strike="noStrike">
                          <a:effectLst/>
                        </a:rPr>
                        <a:t>تۆرکمن </a:t>
                      </a:r>
                      <a:endParaRPr lang="ar-SA" sz="1600" b="0" i="0" u="none" strike="noStrike">
                        <a:solidFill>
                          <a:srgbClr val="20212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Turkmenistan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Sindhi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sd-Arab-PK" sz="1600" u="none" strike="noStrike">
                          <a:effectLst/>
                        </a:rPr>
                        <a:t>سنڌي</a:t>
                      </a:r>
                      <a:endParaRPr lang="sd-Arab-PK" sz="1600" b="0" i="0" u="none" strike="noStrike">
                        <a:solidFill>
                          <a:srgbClr val="20212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Sindh (Pakisthan)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9725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Impact of Arabic</a:t>
            </a:r>
            <a:br>
              <a:rPr lang="en-US" dirty="0" smtClean="0"/>
            </a:br>
            <a:r>
              <a:rPr lang="en-US" dirty="0" smtClean="0"/>
              <a:t>ALIF LAILA – 1001 NIGHTS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2243930"/>
            <a:ext cx="6400800" cy="3547269"/>
          </a:xfrm>
        </p:spPr>
      </p:pic>
    </p:spTree>
    <p:extLst>
      <p:ext uri="{BB962C8B-B14F-4D97-AF65-F5344CB8AC3E}">
        <p14:creationId xmlns:p14="http://schemas.microsoft.com/office/powerpoint/2010/main" xmlns="" val="273134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Impact of  Arabic </a:t>
            </a:r>
            <a:br>
              <a:rPr lang="en-US" dirty="0" smtClean="0"/>
            </a:br>
            <a:r>
              <a:rPr lang="en-US" dirty="0" smtClean="0"/>
              <a:t>LAILA MAJNUN  (EPIC)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1676400"/>
            <a:ext cx="7162800" cy="4028941"/>
          </a:xfrm>
        </p:spPr>
      </p:pic>
    </p:spTree>
    <p:extLst>
      <p:ext uri="{BB962C8B-B14F-4D97-AF65-F5344CB8AC3E}">
        <p14:creationId xmlns:p14="http://schemas.microsoft.com/office/powerpoint/2010/main" xmlns="" val="321806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Impact of Arabic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ALI BABA &amp; 40 THIVES</a:t>
            </a:r>
            <a:br>
              <a:rPr lang="en-US" sz="3100" dirty="0" smtClean="0"/>
            </a:br>
            <a:r>
              <a:rPr lang="ar-SA" sz="3100" dirty="0"/>
              <a:t>علي بابا والأربعون لصا</a:t>
            </a:r>
            <a:endParaRPr lang="en-US" sz="31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xmlns="" val="869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ARABIC IS LANGUAGE OF THE QURAN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1752600"/>
            <a:ext cx="5867400" cy="3190581"/>
          </a:xfrm>
        </p:spPr>
      </p:pic>
    </p:spTree>
    <p:extLst>
      <p:ext uri="{BB962C8B-B14F-4D97-AF65-F5344CB8AC3E}">
        <p14:creationId xmlns:p14="http://schemas.microsoft.com/office/powerpoint/2010/main" xmlns="" val="143056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200" dirty="0" smtClean="0"/>
              <a:t>Impact of Arabic</a:t>
            </a:r>
            <a:br>
              <a:rPr lang="en-US" sz="2200" dirty="0" smtClean="0"/>
            </a:br>
            <a:r>
              <a:rPr lang="en-US" sz="2200" dirty="0" smtClean="0"/>
              <a:t> </a:t>
            </a:r>
            <a:r>
              <a:rPr lang="en-US" sz="3100" dirty="0" smtClean="0"/>
              <a:t>ALAVUDEEN &amp; MAGIC  LAMP</a:t>
            </a:r>
            <a:br>
              <a:rPr lang="en-US" sz="3100" dirty="0" smtClean="0"/>
            </a:br>
            <a:r>
              <a:rPr lang="ta-IN" sz="3100" dirty="0"/>
              <a:t>அலாவுதீனும் அற்புத விளக்கும் </a:t>
            </a:r>
            <a:endParaRPr lang="en-US" sz="31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1882588"/>
            <a:ext cx="7239000" cy="3908612"/>
          </a:xfrm>
        </p:spPr>
      </p:pic>
    </p:spTree>
    <p:extLst>
      <p:ext uri="{BB962C8B-B14F-4D97-AF65-F5344CB8AC3E}">
        <p14:creationId xmlns:p14="http://schemas.microsoft.com/office/powerpoint/2010/main" xmlns="" val="71080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200" dirty="0" smtClean="0"/>
              <a:t>Impact of Arabic </a:t>
            </a:r>
            <a:br>
              <a:rPr lang="en-US" sz="2200" dirty="0" smtClean="0"/>
            </a:br>
            <a:r>
              <a:rPr lang="ta-IN" sz="3100" dirty="0" smtClean="0"/>
              <a:t>கன்னித் </a:t>
            </a:r>
            <a:r>
              <a:rPr lang="ta-IN" sz="3100" dirty="0"/>
              <a:t>தீவு</a:t>
            </a:r>
            <a:br>
              <a:rPr lang="ta-IN" sz="3100" dirty="0"/>
            </a:br>
            <a:r>
              <a:rPr lang="en-US" sz="3100" dirty="0" smtClean="0"/>
              <a:t>SINDHUBAD</a:t>
            </a:r>
            <a:endParaRPr lang="en-US" sz="31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447800"/>
            <a:ext cx="8229600" cy="4724400"/>
          </a:xfrm>
        </p:spPr>
      </p:pic>
    </p:spTree>
    <p:extLst>
      <p:ext uri="{BB962C8B-B14F-4D97-AF65-F5344CB8AC3E}">
        <p14:creationId xmlns:p14="http://schemas.microsoft.com/office/powerpoint/2010/main" xmlns="" val="44761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dirty="0" smtClean="0"/>
              <a:t>IMPACT OF ARABIC </a:t>
            </a:r>
            <a:br>
              <a:rPr lang="en-US" sz="2000" dirty="0" smtClean="0"/>
            </a:br>
            <a:r>
              <a:rPr lang="en-US" dirty="0" smtClean="0"/>
              <a:t>ARABIC NUMERALS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6350" y="1828800"/>
            <a:ext cx="3676650" cy="38862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1828800"/>
            <a:ext cx="4038600" cy="3886200"/>
          </a:xfrm>
        </p:spPr>
      </p:pic>
    </p:spTree>
    <p:extLst>
      <p:ext uri="{BB962C8B-B14F-4D97-AF65-F5344CB8AC3E}">
        <p14:creationId xmlns:p14="http://schemas.microsoft.com/office/powerpoint/2010/main" xmlns="" val="27833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200" dirty="0" smtClean="0"/>
              <a:t>Arabs contribution</a:t>
            </a:r>
            <a:br>
              <a:rPr lang="en-US" sz="2200" dirty="0" smtClean="0"/>
            </a:br>
            <a:r>
              <a:rPr lang="en-US" dirty="0" smtClean="0"/>
              <a:t>IBNU FIRNAS </a:t>
            </a:r>
            <a:br>
              <a:rPr lang="en-US" dirty="0" smtClean="0"/>
            </a:br>
            <a:r>
              <a:rPr lang="en-US" dirty="0" smtClean="0"/>
              <a:t>PIONEER OF AVIATION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3400" y="1371599"/>
            <a:ext cx="4040188" cy="909021"/>
          </a:xfrm>
        </p:spPr>
        <p:txBody>
          <a:bodyPr>
            <a:normAutofit/>
          </a:bodyPr>
          <a:lstStyle/>
          <a:p>
            <a:r>
              <a:rPr lang="en-US" dirty="0" smtClean="0"/>
              <a:t>FLIGHT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9389" y="2280620"/>
            <a:ext cx="3685635" cy="389158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ENRANCE OF BAGHDAD AIRPORT (STATUE OF IBNU FIRNAS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2236306"/>
            <a:ext cx="4041775" cy="3828426"/>
          </a:xfrm>
        </p:spPr>
      </p:pic>
    </p:spTree>
    <p:extLst>
      <p:ext uri="{BB962C8B-B14F-4D97-AF65-F5344CB8AC3E}">
        <p14:creationId xmlns:p14="http://schemas.microsoft.com/office/powerpoint/2010/main" xmlns="" val="365129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110" y="453232"/>
            <a:ext cx="80772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ALGORITHM &amp; AL JIBRA</a:t>
            </a:r>
            <a:br>
              <a:rPr lang="en-US" b="0" dirty="0" smtClean="0"/>
            </a:br>
            <a:r>
              <a:rPr lang="en-US" b="0" dirty="0" smtClean="0"/>
              <a:t>MUSA ALGHAWARIZMI</a:t>
            </a:r>
            <a:br>
              <a:rPr lang="en-US" b="0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2174875"/>
            <a:ext cx="3200400" cy="3768725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2494" y="2174875"/>
            <a:ext cx="2856706" cy="3768725"/>
          </a:xfrm>
        </p:spPr>
      </p:pic>
    </p:spTree>
    <p:extLst>
      <p:ext uri="{BB962C8B-B14F-4D97-AF65-F5344CB8AC3E}">
        <p14:creationId xmlns:p14="http://schemas.microsoft.com/office/powerpoint/2010/main" xmlns="" val="173655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200" b="0" dirty="0" smtClean="0"/>
              <a:t/>
            </a:r>
            <a:br>
              <a:rPr lang="en-US" sz="2200" b="0" dirty="0" smtClean="0"/>
            </a:br>
            <a:r>
              <a:rPr lang="en-US" sz="2200" b="0" dirty="0" smtClean="0"/>
              <a:t>ARABS </a:t>
            </a:r>
            <a:r>
              <a:rPr lang="en-US" sz="2200" b="0" dirty="0"/>
              <a:t>CONTRIBUTION</a:t>
            </a: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>AL-ZAHRAWI – SURGEON</a:t>
            </a: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>Medical Encyclopedia </a:t>
            </a:r>
            <a:r>
              <a:rPr lang="en-US" b="0" dirty="0" smtClean="0"/>
              <a:t>&amp; surgical </a:t>
            </a:r>
            <a:r>
              <a:rPr lang="en-US" b="0" dirty="0"/>
              <a:t>equipments</a:t>
            </a:r>
            <a:br>
              <a:rPr lang="en-US" b="0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181225" y="1676400"/>
            <a:ext cx="2847975" cy="838200"/>
          </a:xfrm>
        </p:spPr>
        <p:txBody>
          <a:bodyPr/>
          <a:lstStyle/>
          <a:p>
            <a:r>
              <a:rPr lang="en-US" dirty="0" smtClean="0"/>
              <a:t>Surgical </a:t>
            </a:r>
            <a:r>
              <a:rPr lang="en-US" dirty="0" err="1" smtClean="0"/>
              <a:t>Equipments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1225" y="2667000"/>
            <a:ext cx="2847975" cy="3336131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828800"/>
            <a:ext cx="4041775" cy="685800"/>
          </a:xfrm>
        </p:spPr>
        <p:txBody>
          <a:bodyPr/>
          <a:lstStyle/>
          <a:p>
            <a:r>
              <a:rPr lang="en-US" dirty="0" smtClean="0"/>
              <a:t>Al Zahrawi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2666999"/>
            <a:ext cx="2684610" cy="3336131"/>
          </a:xfrm>
        </p:spPr>
      </p:pic>
    </p:spTree>
    <p:extLst>
      <p:ext uri="{BB962C8B-B14F-4D97-AF65-F5344CB8AC3E}">
        <p14:creationId xmlns:p14="http://schemas.microsoft.com/office/powerpoint/2010/main" xmlns="" val="388342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200" dirty="0" smtClean="0"/>
              <a:t>ARABS CONTRIBUTION</a:t>
            </a:r>
            <a:br>
              <a:rPr lang="en-US" sz="2200" dirty="0" smtClean="0"/>
            </a:br>
            <a:r>
              <a:rPr lang="en-US" sz="3100" dirty="0" smtClean="0"/>
              <a:t>AVICENNA (IBNU SINA) </a:t>
            </a:r>
            <a:br>
              <a:rPr lang="en-US" sz="3100" dirty="0" smtClean="0"/>
            </a:br>
            <a:r>
              <a:rPr lang="en-US" sz="3100" dirty="0" smtClean="0"/>
              <a:t>AL QANUN FI’T TIB- CANON OF MEDICINE</a:t>
            </a:r>
            <a:endParaRPr lang="en-US" sz="31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SCRIPT 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4212" y="2174875"/>
            <a:ext cx="3413176" cy="3951288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AVICENNA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7388" y="2174875"/>
            <a:ext cx="3565524" cy="3951288"/>
          </a:xfrm>
        </p:spPr>
      </p:pic>
    </p:spTree>
    <p:extLst>
      <p:ext uri="{BB962C8B-B14F-4D97-AF65-F5344CB8AC3E}">
        <p14:creationId xmlns:p14="http://schemas.microsoft.com/office/powerpoint/2010/main" xmlns="" val="130599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ARABS FOUNDED FIRST HOSPITAL (BIMARISTHAN IN DAMASCUS ,SYRIA)</a:t>
            </a:r>
            <a:br>
              <a:rPr lang="en-US" dirty="0" smtClean="0"/>
            </a:br>
            <a:r>
              <a:rPr lang="en-US" b="0" dirty="0" smtClean="0"/>
              <a:t>Umayyad </a:t>
            </a:r>
            <a:r>
              <a:rPr lang="en-US" b="0" dirty="0"/>
              <a:t>caliph al-Walid I, </a:t>
            </a:r>
            <a:r>
              <a:rPr lang="en-US" b="0" dirty="0" smtClean="0"/>
              <a:t>705 </a:t>
            </a:r>
            <a:r>
              <a:rPr lang="en-US" b="0" dirty="0"/>
              <a:t>to </a:t>
            </a:r>
            <a:r>
              <a:rPr lang="en-US" b="0" dirty="0" smtClean="0"/>
              <a:t>715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365" y="2057400"/>
            <a:ext cx="8572500" cy="459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734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200" b="0" dirty="0" smtClean="0"/>
              <a:t>Arabs contribution</a:t>
            </a:r>
            <a:br>
              <a:rPr lang="en-US" sz="2200" b="0" dirty="0" smtClean="0"/>
            </a:br>
            <a:r>
              <a:rPr lang="en-US" b="0" dirty="0" smtClean="0"/>
              <a:t>University </a:t>
            </a:r>
            <a:r>
              <a:rPr lang="en-US" b="0" dirty="0"/>
              <a:t>of </a:t>
            </a:r>
            <a:r>
              <a:rPr lang="en-US" b="0" dirty="0" smtClean="0"/>
              <a:t>al-Qarawiyyin (Est on 850 AD)</a:t>
            </a:r>
            <a:r>
              <a:rPr lang="en-US" b="0" dirty="0"/>
              <a:t/>
            </a:r>
            <a:br>
              <a:rPr lang="en-US" b="0" dirty="0"/>
            </a:br>
            <a:r>
              <a:rPr lang="en-US" sz="2000" b="0" dirty="0"/>
              <a:t>F</a:t>
            </a:r>
            <a:r>
              <a:rPr lang="en-US" sz="2000" b="0" dirty="0" smtClean="0"/>
              <a:t>ounded by Fathima Al Fihri,At Morocco,  world old university cited by  UNESCO &amp; Guiness </a:t>
            </a:r>
            <a:endParaRPr lang="en-US" sz="20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4591" y="1600200"/>
            <a:ext cx="4274817" cy="4525963"/>
          </a:xfrm>
        </p:spPr>
      </p:pic>
    </p:spTree>
    <p:extLst>
      <p:ext uri="{BB962C8B-B14F-4D97-AF65-F5344CB8AC3E}">
        <p14:creationId xmlns:p14="http://schemas.microsoft.com/office/powerpoint/2010/main" xmlns="" val="394990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200" dirty="0" smtClean="0"/>
              <a:t>ARABS CONTRIBUTION </a:t>
            </a:r>
            <a:br>
              <a:rPr lang="en-US" sz="2200" dirty="0" smtClean="0"/>
            </a:br>
            <a:r>
              <a:rPr lang="en-US" dirty="0" smtClean="0"/>
              <a:t>ARABS INTRODUCED  IDLI IN TAMILNADU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600" y="2133600"/>
            <a:ext cx="6019800" cy="3428999"/>
          </a:xfrm>
        </p:spPr>
      </p:pic>
    </p:spTree>
    <p:extLst>
      <p:ext uri="{BB962C8B-B14F-4D97-AF65-F5344CB8AC3E}">
        <p14:creationId xmlns:p14="http://schemas.microsoft.com/office/powerpoint/2010/main" xmlns="" val="180014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ARABIC IS LANGUAGE OF HADITH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5600" y="2304128"/>
            <a:ext cx="2577921" cy="3715671"/>
          </a:xfrm>
        </p:spPr>
      </p:pic>
    </p:spTree>
    <p:extLst>
      <p:ext uri="{BB962C8B-B14F-4D97-AF65-F5344CB8AC3E}">
        <p14:creationId xmlns:p14="http://schemas.microsoft.com/office/powerpoint/2010/main" xmlns="" val="425854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200" dirty="0" smtClean="0"/>
              <a:t>ARABS CONTRIBUTION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COFFEE DISCOVERED BY ARABS (IN YEMEN)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6650" y="2243931"/>
            <a:ext cx="4330700" cy="3238500"/>
          </a:xfrm>
        </p:spPr>
      </p:pic>
    </p:spTree>
    <p:extLst>
      <p:ext uri="{BB962C8B-B14F-4D97-AF65-F5344CB8AC3E}">
        <p14:creationId xmlns:p14="http://schemas.microsoft.com/office/powerpoint/2010/main" xmlns="" val="37345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  </a:t>
            </a:r>
            <a:r>
              <a:rPr lang="en-US" sz="2200" dirty="0" smtClean="0"/>
              <a:t>ARABS CONTRIBUTION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ARAB INVENTION – TOOTH   BRUSH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2362200"/>
            <a:ext cx="4114800" cy="2887531"/>
          </a:xfrm>
        </p:spPr>
      </p:pic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362200"/>
            <a:ext cx="3541712" cy="2887531"/>
          </a:xfrm>
        </p:spPr>
      </p:pic>
    </p:spTree>
    <p:extLst>
      <p:ext uri="{BB962C8B-B14F-4D97-AF65-F5344CB8AC3E}">
        <p14:creationId xmlns:p14="http://schemas.microsoft.com/office/powerpoint/2010/main" xmlns="" val="165571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ARABIC HAS 28 ALPHABETS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125" y="1853406"/>
            <a:ext cx="7143750" cy="4019550"/>
          </a:xfrm>
        </p:spPr>
      </p:pic>
    </p:spTree>
    <p:extLst>
      <p:ext uri="{BB962C8B-B14F-4D97-AF65-F5344CB8AC3E}">
        <p14:creationId xmlns:p14="http://schemas.microsoft.com/office/powerpoint/2010/main" xmlns="" val="244359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r>
              <a:rPr lang="en-US" sz="2700" dirty="0"/>
              <a:t>Types of </a:t>
            </a:r>
            <a:r>
              <a:rPr lang="en-US" sz="2700" dirty="0" smtClean="0"/>
              <a:t>Arabic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CLASSICAL ARABIC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QURAN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639892"/>
            <a:ext cx="4040188" cy="3021254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ARABS MANUSCRIPT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7389" y="2639892"/>
            <a:ext cx="4189412" cy="3021254"/>
          </a:xfrm>
        </p:spPr>
      </p:pic>
    </p:spTree>
    <p:extLst>
      <p:ext uri="{BB962C8B-B14F-4D97-AF65-F5344CB8AC3E}">
        <p14:creationId xmlns:p14="http://schemas.microsoft.com/office/powerpoint/2010/main" xmlns="" val="222862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        </a:t>
            </a:r>
            <a:r>
              <a:rPr lang="en-US" sz="2200" dirty="0" smtClean="0"/>
              <a:t>Types of Arabic </a:t>
            </a:r>
            <a:br>
              <a:rPr lang="en-US" sz="2200" dirty="0" smtClean="0"/>
            </a:br>
            <a:r>
              <a:rPr lang="en-US" dirty="0" smtClean="0"/>
              <a:t>MODERN STANDARD ARABIC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199" y="2743200"/>
            <a:ext cx="3806825" cy="31242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BOOKS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4712" y="2753518"/>
            <a:ext cx="3962400" cy="3037681"/>
          </a:xfrm>
        </p:spPr>
      </p:pic>
    </p:spTree>
    <p:extLst>
      <p:ext uri="{BB962C8B-B14F-4D97-AF65-F5344CB8AC3E}">
        <p14:creationId xmlns:p14="http://schemas.microsoft.com/office/powerpoint/2010/main" xmlns="" val="303964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200" dirty="0" smtClean="0"/>
              <a:t>Types </a:t>
            </a:r>
            <a:r>
              <a:rPr lang="en-US" sz="2200" dirty="0"/>
              <a:t>of Arabic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Colloquial Arabic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Above 30 </a:t>
            </a:r>
            <a:r>
              <a:rPr lang="en-US" dirty="0" smtClean="0"/>
              <a:t>dialects widely in use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590800"/>
            <a:ext cx="4040188" cy="3352800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 </a:t>
            </a:r>
            <a:r>
              <a:rPr lang="en-US" dirty="0" smtClean="0"/>
              <a:t>Yemen,</a:t>
            </a:r>
          </a:p>
          <a:p>
            <a:r>
              <a:rPr lang="en-US" dirty="0"/>
              <a:t> </a:t>
            </a:r>
            <a:r>
              <a:rPr lang="en-US" dirty="0" smtClean="0"/>
              <a:t>Sudanese,</a:t>
            </a:r>
            <a:r>
              <a:rPr lang="en-US" dirty="0"/>
              <a:t> </a:t>
            </a:r>
          </a:p>
          <a:p>
            <a:r>
              <a:rPr lang="en-US" dirty="0" smtClean="0"/>
              <a:t> Egyptian,</a:t>
            </a:r>
            <a:r>
              <a:rPr lang="en-US" dirty="0"/>
              <a:t> </a:t>
            </a:r>
          </a:p>
          <a:p>
            <a:r>
              <a:rPr lang="en-US" dirty="0"/>
              <a:t> </a:t>
            </a:r>
            <a:r>
              <a:rPr lang="en-US" dirty="0" smtClean="0"/>
              <a:t>Levantine (Iraq &amp; Syria) </a:t>
            </a:r>
            <a:r>
              <a:rPr lang="en-US" dirty="0"/>
              <a:t> </a:t>
            </a:r>
          </a:p>
          <a:p>
            <a:r>
              <a:rPr lang="en-US" dirty="0"/>
              <a:t> </a:t>
            </a:r>
            <a:r>
              <a:rPr lang="en-US" dirty="0" smtClean="0"/>
              <a:t>Peninsular Arabic ( Saudi Arabid, UAE, Qatar,Kuwait, Bahrain)</a:t>
            </a:r>
          </a:p>
          <a:p>
            <a:r>
              <a:rPr lang="en-US" dirty="0" smtClean="0"/>
              <a:t>Moroccan </a:t>
            </a:r>
          </a:p>
          <a:p>
            <a:r>
              <a:rPr lang="en-US" dirty="0" smtClean="0"/>
              <a:t>Palastine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773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ARABIC IS THE </a:t>
            </a:r>
            <a:r>
              <a:rPr lang="en-US" dirty="0" smtClean="0"/>
              <a:t>LITURGICAL LANGUAGE  OF </a:t>
            </a:r>
            <a:r>
              <a:rPr lang="en-US" dirty="0" smtClean="0"/>
              <a:t>2 </a:t>
            </a:r>
            <a:r>
              <a:rPr lang="en-US" dirty="0"/>
              <a:t>BILLION </a:t>
            </a:r>
            <a:r>
              <a:rPr lang="en-US" dirty="0" smtClean="0"/>
              <a:t>MUSLIMS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1752600"/>
            <a:ext cx="6400800" cy="3545681"/>
          </a:xfrm>
        </p:spPr>
      </p:pic>
    </p:spTree>
    <p:extLst>
      <p:ext uri="{BB962C8B-B14F-4D97-AF65-F5344CB8AC3E}">
        <p14:creationId xmlns:p14="http://schemas.microsoft.com/office/powerpoint/2010/main" xmlns="" val="94874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667000"/>
          </a:xfrm>
        </p:spPr>
        <p:txBody>
          <a:bodyPr>
            <a:normAutofit fontScale="90000"/>
          </a:bodyPr>
          <a:lstStyle/>
          <a:p>
            <a:pPr algn="justLow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Arabic is official language of 22 countries</a:t>
            </a:r>
            <a:br>
              <a:rPr lang="en-US" dirty="0" smtClean="0"/>
            </a:br>
            <a:r>
              <a:rPr lang="en-US" sz="2700" dirty="0" smtClean="0"/>
              <a:t>Syria,Iraq,Lebanon</a:t>
            </a:r>
            <a:r>
              <a:rPr lang="en-US" sz="2700" dirty="0"/>
              <a:t>, </a:t>
            </a:r>
            <a:r>
              <a:rPr lang="en-US" sz="2700" dirty="0" smtClean="0"/>
              <a:t>Palestine,Jordan, Kuwait,Saudi arabia,Yemen,Oman,UAE,Qatar,Bahrain-Mauritania, Morocco,Algeria,Libya,Tunisia,Egypt,Sudan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2286000"/>
            <a:ext cx="7162800" cy="3886200"/>
          </a:xfrm>
        </p:spPr>
      </p:pic>
    </p:spTree>
    <p:extLst>
      <p:ext uri="{BB962C8B-B14F-4D97-AF65-F5344CB8AC3E}">
        <p14:creationId xmlns:p14="http://schemas.microsoft.com/office/powerpoint/2010/main" xmlns="" val="75015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   ARABIC  GOT A MINORITY  &amp; SPECIAL STATUS IN  11 COUNTRIES</a:t>
            </a:r>
            <a:br>
              <a:rPr lang="en-US" dirty="0" smtClean="0"/>
            </a:br>
            <a:r>
              <a:rPr lang="en-US" sz="2700" dirty="0" smtClean="0"/>
              <a:t>CYRPRUS, ERITERIA,IRAN ,MALI,ISRAEL, NIGER, SENEGAL,PAKISTAN ,PHILIPPINES</a:t>
            </a:r>
            <a:endParaRPr lang="en-US" sz="27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7870" y="3200400"/>
            <a:ext cx="7108260" cy="2925763"/>
          </a:xfrm>
        </p:spPr>
      </p:pic>
    </p:spTree>
    <p:extLst>
      <p:ext uri="{BB962C8B-B14F-4D97-AF65-F5344CB8AC3E}">
        <p14:creationId xmlns:p14="http://schemas.microsoft.com/office/powerpoint/2010/main" xmlns="" val="142450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828799"/>
          </a:xfrm>
        </p:spPr>
        <p:txBody>
          <a:bodyPr/>
          <a:lstStyle/>
          <a:p>
            <a:pPr algn="ctr"/>
            <a:r>
              <a:rPr lang="en-US" dirty="0" smtClean="0"/>
              <a:t>ARABIC IS ONE OF THE SIX OFFICIAL LANGUAGES OF UNITED NATIONS (UN)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609600" y="2514600"/>
            <a:ext cx="73914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05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ARABIC IS A CLASSICAL LANGUAGE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343" y="1600200"/>
            <a:ext cx="8053314" cy="4525963"/>
          </a:xfrm>
        </p:spPr>
      </p:pic>
    </p:spTree>
    <p:extLst>
      <p:ext uri="{BB962C8B-B14F-4D97-AF65-F5344CB8AC3E}">
        <p14:creationId xmlns:p14="http://schemas.microsoft.com/office/powerpoint/2010/main" xmlns="" val="209307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200" dirty="0" smtClean="0"/>
              <a:t>Impact of Arabic</a:t>
            </a:r>
            <a:br>
              <a:rPr lang="en-US" sz="2200" dirty="0" smtClean="0"/>
            </a:br>
            <a:r>
              <a:rPr lang="en-US" sz="3200" dirty="0" smtClean="0"/>
              <a:t>ARABIC WORDS IN DAILY LIFE OF TAMIIL MUSLIMS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70075484"/>
              </p:ext>
            </p:extLst>
          </p:nvPr>
        </p:nvGraphicFramePr>
        <p:xfrm>
          <a:off x="1676400" y="2209800"/>
          <a:ext cx="6400799" cy="23763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7799"/>
                <a:gridCol w="762000"/>
                <a:gridCol w="1143000"/>
                <a:gridCol w="1219200"/>
                <a:gridCol w="780001"/>
                <a:gridCol w="1048799"/>
              </a:tblGrid>
              <a:tr h="3809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ARABIC WORDS IN TAMIL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ARABIC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MEANING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ARABIC WORDS IN TAMIL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ARABIC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MEANING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2076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a-IN" sz="1400" b="1" dirty="0">
                          <a:effectLst/>
                        </a:rPr>
                        <a:t>ராஹத்து 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</a:rPr>
                        <a:t>راحة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Healthy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a-IN" sz="1400" b="1" dirty="0">
                          <a:effectLst/>
                        </a:rPr>
                        <a:t>கல்ப் 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</a:rPr>
                        <a:t>قلب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Heart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4134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a-IN" sz="1400" b="1" dirty="0">
                          <a:effectLst/>
                        </a:rPr>
                        <a:t>முஹப்பத் 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</a:rPr>
                        <a:t>محبة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Love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a-IN" sz="1400" b="1" dirty="0">
                          <a:effectLst/>
                        </a:rPr>
                        <a:t>தஅவத்</a:t>
                      </a:r>
                      <a:r>
                        <a:rPr lang="en-US" sz="1400" b="1" dirty="0">
                          <a:effectLst/>
                        </a:rPr>
                        <a:t>  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</a:rPr>
                        <a:t>دعوة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Feast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2076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a-IN" sz="1400" b="1">
                          <a:effectLst/>
                        </a:rPr>
                        <a:t>பரக்கத் 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</a:rPr>
                        <a:t>بركة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Blessing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a-IN" sz="1400" b="1" dirty="0">
                          <a:effectLst/>
                        </a:rPr>
                        <a:t>துஆ 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</a:rPr>
                        <a:t>دعاء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Supplication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2076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a-IN" sz="1400" b="1">
                          <a:effectLst/>
                        </a:rPr>
                        <a:t>நஸீப் 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</a:rPr>
                        <a:t>نصيب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Destiny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a-IN" sz="1400" b="1" dirty="0">
                          <a:effectLst/>
                        </a:rPr>
                        <a:t>கபூல் 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</a:rPr>
                        <a:t>قبول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Acceptance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2076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a-IN" sz="1400" b="1">
                          <a:effectLst/>
                        </a:rPr>
                        <a:t>ஹலால் 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</a:rPr>
                        <a:t>حلال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Permitted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a-IN" sz="1400" b="1" dirty="0">
                          <a:effectLst/>
                        </a:rPr>
                        <a:t>நிக்காஹ் 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</a:rPr>
                        <a:t>نكاح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Marriage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2076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a-IN" sz="1400" b="1">
                          <a:effectLst/>
                        </a:rPr>
                        <a:t>ஹராம் 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</a:rPr>
                        <a:t>حرام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Prohibition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a-IN" sz="1400" b="1" dirty="0">
                          <a:effectLst/>
                        </a:rPr>
                        <a:t>வலீமா 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</a:rPr>
                        <a:t>وليمة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Reception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6005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hatch">
    <a:dk1>
      <a:sysClr val="windowText" lastClr="000000"/>
    </a:dk1>
    <a:lt1>
      <a:sysClr val="window" lastClr="FFFFFF"/>
    </a:lt1>
    <a:dk2>
      <a:srgbClr val="1D3641"/>
    </a:dk2>
    <a:lt2>
      <a:srgbClr val="DFE6D0"/>
    </a:lt2>
    <a:accent1>
      <a:srgbClr val="759AA5"/>
    </a:accent1>
    <a:accent2>
      <a:srgbClr val="CFC60D"/>
    </a:accent2>
    <a:accent3>
      <a:srgbClr val="99987F"/>
    </a:accent3>
    <a:accent4>
      <a:srgbClr val="90AC97"/>
    </a:accent4>
    <a:accent5>
      <a:srgbClr val="FFAD1C"/>
    </a:accent5>
    <a:accent6>
      <a:srgbClr val="B9AB6F"/>
    </a:accent6>
    <a:hlink>
      <a:srgbClr val="66AACD"/>
    </a:hlink>
    <a:folHlink>
      <a:srgbClr val="809DB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933</TotalTime>
  <Words>489</Words>
  <Application>Microsoft Office PowerPoint</Application>
  <PresentationFormat>On-screen Show (4:3)</PresentationFormat>
  <Paragraphs>295</Paragraphs>
  <Slides>35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Thatch</vt:lpstr>
      <vt:lpstr>BASIC ARABIC  -20U1LA1  -INTRODUCTION  By  A.Mohamed Abuthahir,  Asst. Professor in Arabic, Jamal Mohamed College ,Tiruchy-20</vt:lpstr>
      <vt:lpstr>ARABIC IS LANGUAGE OF THE QURAN</vt:lpstr>
      <vt:lpstr>ARABIC IS LANGUAGE OF HADITH</vt:lpstr>
      <vt:lpstr>ARABIC IS THE LITURGICAL LANGUAGE  OF 2 BILLION MUSLIMS</vt:lpstr>
      <vt:lpstr> Arabic is official language of 22 countries Syria,Iraq,Lebanon, Palestine,Jordan, Kuwait,Saudi arabia,Yemen,Oman,UAE,Qatar,Bahrain-Mauritania, Morocco,Algeria,Libya,Tunisia,Egypt,Sudan  </vt:lpstr>
      <vt:lpstr>   ARABIC  GOT A MINORITY  &amp; SPECIAL STATUS IN  11 COUNTRIES CYRPRUS, ERITERIA,IRAN ,MALI,ISRAEL, NIGER, SENEGAL,PAKISTAN ,PHILIPPINES</vt:lpstr>
      <vt:lpstr>ARABIC IS ONE OF THE SIX OFFICIAL LANGUAGES OF UNITED NATIONS (UN)</vt:lpstr>
      <vt:lpstr>   ARABIC IS A CLASSICAL LANGUAGE</vt:lpstr>
      <vt:lpstr>Impact of Arabic ARABIC WORDS IN DAILY LIFE OF TAMIIL MUSLIMS</vt:lpstr>
      <vt:lpstr>Impact of Arabic  ARABIC WORDS IN ENGLISH</vt:lpstr>
      <vt:lpstr>    Impact of Arabic ARABIC WORDS IN URDU 80% urdu words similar to Arabic</vt:lpstr>
      <vt:lpstr>Impact of Arabic ARABIC WORDS IN TAMIL</vt:lpstr>
      <vt:lpstr>ARABIC LOAN WORDS IN MALAYALAM</vt:lpstr>
      <vt:lpstr>Impact of Arabic  HINDI WORDS FROM ARABIC Roughly 25% of Arabic loanwords are in spoken Hindi</vt:lpstr>
      <vt:lpstr>Impact of Arabic  ARWI LANGUAGE (TAMIL IN ARABIC SCRIPT MIXED WITH FEW ARABIC WORDS)</vt:lpstr>
      <vt:lpstr>Impact of Arabic ARABIC SCRIPT FOR VARIOUS  LANGUAGES</vt:lpstr>
      <vt:lpstr>Impact of Arabic ALIF LAILA – 1001 NIGHTS</vt:lpstr>
      <vt:lpstr>Impact of  Arabic  LAILA MAJNUN  (EPIC)</vt:lpstr>
      <vt:lpstr> Impact of Arabic ALI BABA &amp; 40 THIVES علي بابا والأربعون لصا</vt:lpstr>
      <vt:lpstr>Impact of Arabic  ALAVUDEEN &amp; MAGIC  LAMP அலாவுதீனும் அற்புத விளக்கும் </vt:lpstr>
      <vt:lpstr>Impact of Arabic  கன்னித் தீவு SINDHUBAD</vt:lpstr>
      <vt:lpstr>IMPACT OF ARABIC  ARABIC NUMERALS</vt:lpstr>
      <vt:lpstr>Arabs contribution IBNU FIRNAS  PIONEER OF AVIATION</vt:lpstr>
      <vt:lpstr>   ALGORITHM &amp; AL JIBRA MUSA ALGHAWARIZMI </vt:lpstr>
      <vt:lpstr> ARABS CONTRIBUTION AL-ZAHRAWI – SURGEON Medical Encyclopedia &amp; surgical equipments </vt:lpstr>
      <vt:lpstr>ARABS CONTRIBUTION AVICENNA (IBNU SINA)  AL QANUN FI’T TIB- CANON OF MEDICINE</vt:lpstr>
      <vt:lpstr>ARABS FOUNDED FIRST HOSPITAL (BIMARISTHAN IN DAMASCUS ,SYRIA) Umayyad caliph al-Walid I, 705 to 715</vt:lpstr>
      <vt:lpstr>Arabs contribution University of al-Qarawiyyin (Est on 850 AD) Founded by Fathima Al Fihri,At Morocco,  world old university cited by  UNESCO &amp; Guiness </vt:lpstr>
      <vt:lpstr>ARABS CONTRIBUTION  ARABS INTRODUCED  IDLI IN TAMILNADU</vt:lpstr>
      <vt:lpstr>ARABS CONTRIBUTION COFFEE DISCOVERED BY ARABS (IN YEMEN)</vt:lpstr>
      <vt:lpstr>   ARABS CONTRIBUTION ARAB INVENTION – TOOTH   BRUSH</vt:lpstr>
      <vt:lpstr>ARABIC HAS 28 ALPHABETS</vt:lpstr>
      <vt:lpstr> Types of Arabic  CLASSICAL ARABIC </vt:lpstr>
      <vt:lpstr>         Types of Arabic  MODERN STANDARD ARABIC</vt:lpstr>
      <vt:lpstr>Types of Arabic  Colloquial Arabic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Arabic is one of the six official languages of United Nations (UN)</dc:title>
  <dc:creator>kingsleyraj</dc:creator>
  <cp:lastModifiedBy>admin pc</cp:lastModifiedBy>
  <cp:revision>109</cp:revision>
  <dcterms:created xsi:type="dcterms:W3CDTF">2020-08-18T02:10:32Z</dcterms:created>
  <dcterms:modified xsi:type="dcterms:W3CDTF">2023-04-08T10:42:16Z</dcterms:modified>
</cp:coreProperties>
</file>